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7" r:id="rId3"/>
    <p:sldId id="268" r:id="rId4"/>
    <p:sldId id="269" r:id="rId5"/>
    <p:sldId id="270" r:id="rId6"/>
    <p:sldId id="271" r:id="rId7"/>
    <p:sldId id="281" r:id="rId8"/>
    <p:sldId id="282" r:id="rId9"/>
    <p:sldId id="272" r:id="rId10"/>
    <p:sldId id="283" r:id="rId11"/>
    <p:sldId id="273" r:id="rId12"/>
    <p:sldId id="284" r:id="rId13"/>
    <p:sldId id="274" r:id="rId14"/>
    <p:sldId id="275" r:id="rId15"/>
    <p:sldId id="276" r:id="rId16"/>
    <p:sldId id="277" r:id="rId17"/>
    <p:sldId id="286" r:id="rId18"/>
    <p:sldId id="287" r:id="rId19"/>
    <p:sldId id="278" r:id="rId20"/>
    <p:sldId id="288" r:id="rId21"/>
    <p:sldId id="279" r:id="rId22"/>
    <p:sldId id="280" r:id="rId23"/>
    <p:sldId id="289" r:id="rId24"/>
    <p:sldId id="285" r:id="rId25"/>
  </p:sldIdLst>
  <p:sldSz cx="12192000" cy="6858000"/>
  <p:notesSz cx="6858000" cy="9144000"/>
  <p:embeddedFontLst>
    <p:embeddedFont>
      <p:font typeface="LG Smart UI Bold" panose="020B0800000101010101" pitchFamily="50" charset="-127"/>
      <p:bold r:id="rId26"/>
    </p:embeddedFont>
    <p:embeddedFont>
      <p:font typeface="LG Smart UI SemiBold" panose="020B07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2B49"/>
    <a:srgbClr val="FE9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>
        <p:scale>
          <a:sx n="60" d="100"/>
          <a:sy n="60" d="100"/>
        </p:scale>
        <p:origin x="174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5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66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5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81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50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1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32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1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8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5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9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13C7D84-69AB-E150-2A2C-98D335ACBF69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KUGGLE WEEK 07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3E2873F-2781-0860-C874-EE8A04D357D6}"/>
              </a:ext>
            </a:extLst>
          </p:cNvPr>
          <p:cNvSpPr txBox="1"/>
          <p:nvPr/>
        </p:nvSpPr>
        <p:spPr>
          <a:xfrm>
            <a:off x="2555728" y="2511597"/>
            <a:ext cx="71234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4800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군집화</a:t>
            </a:r>
            <a:endParaRPr lang="en-US" altLang="ko-KR" sz="4800" kern="0" dirty="0">
              <a:ln w="158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en-US" altLang="ko-KR" sz="4800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[Clustering]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9E5C7-D077-9AE7-95B0-BCCB6F91B986}"/>
              </a:ext>
            </a:extLst>
          </p:cNvPr>
          <p:cNvSpPr txBox="1"/>
          <p:nvPr/>
        </p:nvSpPr>
        <p:spPr>
          <a:xfrm>
            <a:off x="7042974" y="4604470"/>
            <a:ext cx="44383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en-US" altLang="ko-KR" sz="3200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KUGGLE 12</a:t>
            </a:r>
            <a:r>
              <a:rPr lang="ko-KR" altLang="en-US" sz="3200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</a:t>
            </a:r>
            <a:endParaRPr lang="en-US" altLang="ko-KR" sz="3200" kern="0" dirty="0">
              <a:ln w="158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3200" kern="0" dirty="0" err="1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노의근ㆍ박슬옹</a:t>
            </a:r>
            <a:endParaRPr lang="en-US" altLang="ko-KR" sz="3200" kern="0" dirty="0">
              <a:ln w="158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77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DB4F-2311-8DED-BEF8-8544468BE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328318C-D5E6-E05C-2562-F30A1E5AF69C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B371660-C80A-8813-3BE1-0AA7ACBDB600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0582CCD9-34E9-2984-C614-F3D9FA66B278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71730B8-C774-2EF6-4B45-56C546D6B576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2.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군집화의 핵심 원리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 err="1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전처리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과정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713C4FF9-47FD-FAA1-A717-BDE36430037C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4EE38A7-526C-B74A-31F0-4B94A2949089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83569BC-6858-F2C5-9633-BD06FE207B8F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0F5972-2F9D-EE86-319D-706DF17E74D8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314C43F-388A-08AF-5EF3-F8D984CB3E5A}"/>
              </a:ext>
            </a:extLst>
          </p:cNvPr>
          <p:cNvSpPr txBox="1"/>
          <p:nvPr/>
        </p:nvSpPr>
        <p:spPr>
          <a:xfrm>
            <a:off x="271676" y="928434"/>
            <a:ext cx="115794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데이터 스케일링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(Data Scaling)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 값의 스케일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범위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를 조정해주는 것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 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StandardScaler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등으로 데이터 세트를 평균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0,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표준편차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로 재조정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표준화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할 수 있음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이는 각 변수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(Feature)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가 군집화에 공평한 영향력을 갖도록 척도를 맞추는 과정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로그 변환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(Log transformation) –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왜곡을 낮추기 위해 가장 빈번하게 사용함</a:t>
            </a:r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큰 수치를 같은 비율의 작은 수치로 변환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np.log1p()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등의 함수를 사용해 해당 데이터 값에 로그를 적용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4AA5167-58A7-C8D2-7FFC-A7B8F84D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7" y="3515793"/>
            <a:ext cx="5475420" cy="29431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5C41872-1C88-AD30-22DC-73CFDD881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97" y="3515793"/>
            <a:ext cx="5589931" cy="5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76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17CB9-8128-053B-A62D-3E17DF319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3CB52C9-CD11-145C-6F48-87F00C76BB1D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44C9FAE-FBDB-8446-EFBD-FF680CE87783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D10F04AB-E3E0-416E-CBBC-AC22848A1164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3D2CADA-468B-5A6E-F6CC-2DFF604D9D81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2.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군집화의 핵심 원리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 err="1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전처리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과정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E0E285C4-33B2-5415-76F2-5E2D730EE268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23EB6BC-4795-17DE-2B83-118C8697B2F1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63105DD-F7E0-4F8E-99BF-4EF2A15E2E17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CA05C6C-D407-86F3-7C29-EF360018BFDA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87B0900-46C0-AB33-FB8C-5BA09889E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6" y="1007269"/>
            <a:ext cx="6723573" cy="4057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3A1C3-27C2-C7C5-DAFC-890A34AC98E9}"/>
              </a:ext>
            </a:extLst>
          </p:cNvPr>
          <p:cNvSpPr txBox="1"/>
          <p:nvPr/>
        </p:nvSpPr>
        <p:spPr>
          <a:xfrm>
            <a:off x="290946" y="5297404"/>
            <a:ext cx="985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[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로그 변환 전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]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소수의 </a:t>
            </a:r>
            <a:r>
              <a:rPr lang="ko-KR" altLang="en-US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이상값만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분리하는 의미 없는 군집 형성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[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로그 변환 후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]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더 균일하게 군집화가 구성되어 숨겨진 집단을 발견하는 본래 목적에 더 적합한 결과 도출</a:t>
            </a:r>
          </a:p>
        </p:txBody>
      </p:sp>
    </p:spTree>
    <p:extLst>
      <p:ext uri="{BB962C8B-B14F-4D97-AF65-F5344CB8AC3E}">
        <p14:creationId xmlns:p14="http://schemas.microsoft.com/office/powerpoint/2010/main" val="204330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E64C4-1F8F-B0F2-45A6-30649E2B7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98577FB-4F24-0AF4-58AC-AA7A8575C3FA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81CD517-4B29-CEDD-1516-26B959F82F19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896741BF-DA39-8265-4BF1-AB84CD4B87E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1CE7595-E333-B167-10F0-2395ED3D7056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 알고리즘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(K-Means) -  K-Means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알고리즘의 이해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07A5AD9-CA59-21D3-AAFF-46AB976737B1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B00A914-78D1-A1A9-8C9F-9E368F4BA603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C5E7299-5E50-C6BD-1637-2E30991F1CDD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FE422D6-DF56-63AB-FC96-EA11A4B65977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186CA3-891C-6774-23FA-C40FB254311A}"/>
              </a:ext>
            </a:extLst>
          </p:cNvPr>
          <p:cNvSpPr txBox="1"/>
          <p:nvPr/>
        </p:nvSpPr>
        <p:spPr>
          <a:xfrm>
            <a:off x="306256" y="1007269"/>
            <a:ext cx="115794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K-Means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군집화에서 </a:t>
            </a:r>
            <a:r>
              <a:rPr lang="ko-KR" altLang="en-US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가장 일반적으로 사용되는 알고리즘</a:t>
            </a:r>
            <a:endParaRPr lang="en-US" altLang="ko-KR" sz="2000" u="sng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K-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평균은 </a:t>
            </a:r>
            <a:r>
              <a:rPr lang="ko-KR" altLang="en-US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 중심점</a:t>
            </a:r>
            <a:r>
              <a:rPr lang="en-US" altLang="ko-KR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(Centroid)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이라는 특정한 임의의 지점을 선택해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해당 중심에 가장 가까운 포인트들을 선택하는 군집화 기법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핵심 요소</a:t>
            </a:r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0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ㆍ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K 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군집의 개수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사용자가 사전에 지정해야 하는 가장 중요한 파라미터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20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ㆍ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Centroid 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 중심점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각 군집의 중심을 나타내는 가상의 점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 중심점에 가장 가까운 데이터들이 해당 군집의 구성원이 됨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68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E8AA0-D2AE-2B0C-80DD-419814A65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8EADA90-4D55-3B11-BBA1-79A8FE2C5957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FCD23BA-861B-3FA7-C386-505056BEFBF4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5CFBE20D-8F5C-7DC2-7245-3ADEE18DC5E5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617DDDA-A6CD-9BDC-8554-EE3CF0031D57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 알고리즘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(K-Means) 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작동 원리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D086A300-55F9-F521-C93E-7325BDAECA3F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B57B679-4E5B-2442-0B87-5B9B41AF88BD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AD4A390-4932-F7B4-13FA-B4202A4C53F2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6D4ED88-9211-496A-4F7B-E85ACDE6081E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65C79BD-A4AB-CCB4-263D-42B8DFB9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78" r="7728"/>
          <a:stretch>
            <a:fillRect/>
          </a:stretch>
        </p:blipFill>
        <p:spPr>
          <a:xfrm>
            <a:off x="440427" y="863600"/>
            <a:ext cx="5579191" cy="31549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7620FD-E697-AA1D-C71F-04F9DED379FC}"/>
              </a:ext>
            </a:extLst>
          </p:cNvPr>
          <p:cNvSpPr txBox="1"/>
          <p:nvPr/>
        </p:nvSpPr>
        <p:spPr>
          <a:xfrm>
            <a:off x="172085" y="4187664"/>
            <a:ext cx="115794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&lt;STEP 1&gt;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초기 군집 중심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(centroid)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으로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k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개의 객체를 임의로 선택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&lt;STEP 2&gt;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각 자료를 가장 가까운 군집 중심에 할당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군집의 중심점으로부터 </a:t>
            </a:r>
            <a:r>
              <a:rPr lang="ko-KR" altLang="en-US" sz="20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오차제곱합이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최소가 되도록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&lt;STEP 3&gt;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각 군집 내의 자료들의 평균을 계산하여 군집의 중심을 갱신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&lt;STEP 4&gt;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 중심의 변화가 없을 때까지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STEP 2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와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STEP 3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반복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44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74E3F-7848-F59C-A4F5-21C475AE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4E30602-EAF9-E38F-E406-B0FFD36BEE28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61CCD2F-CB50-0B31-BE46-1D5D3A5F020C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B05E1E8D-CA12-B353-3A11-2C780E7B987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A0AF915-B52F-C9C2-E060-A264AEC691E1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3.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 알고리즘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(K-Means) 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장점과 한계점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45CA9EE-A8CB-C804-F9A8-434E2B8545B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AD9269-C994-40D3-5639-3C0A77077FA9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076581C-E79B-7E88-6BCE-F0AD4BFDBFAF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6452C9-64C4-BE12-0036-86EC5AF5FCED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9465EFE-CDA7-3C4B-791B-D1F2C7946AC5}"/>
              </a:ext>
            </a:extLst>
          </p:cNvPr>
          <p:cNvCxnSpPr>
            <a:cxnSpLocks/>
          </p:cNvCxnSpPr>
          <p:nvPr/>
        </p:nvCxnSpPr>
        <p:spPr>
          <a:xfrm>
            <a:off x="5329238" y="1128713"/>
            <a:ext cx="0" cy="52970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A741CF-3ECC-5552-8B0E-15987C76853D}"/>
              </a:ext>
            </a:extLst>
          </p:cNvPr>
          <p:cNvSpPr txBox="1"/>
          <p:nvPr/>
        </p:nvSpPr>
        <p:spPr>
          <a:xfrm>
            <a:off x="260361" y="863600"/>
            <a:ext cx="46161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&lt;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장점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&gt;</a:t>
            </a:r>
          </a:p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1.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단순함과 속도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알고리즘이 쉽고 간결함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빠르게 수행되어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계층적 군집보다 많은 양의 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대용량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자료를 효율적으로 처리 가능 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2.  </a:t>
            </a:r>
            <a:r>
              <a:rPr lang="ko-KR" altLang="en-US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직관성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및 범용성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주어진 데이터의 내부 구조에 대한 사전 정보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없이도 의미 있는 분석이 가능함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거의 모든 형태의 데이터에 적용 가능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D6252-8A00-C2C6-52D8-707D70C05358}"/>
              </a:ext>
            </a:extLst>
          </p:cNvPr>
          <p:cNvSpPr txBox="1"/>
          <p:nvPr/>
        </p:nvSpPr>
        <p:spPr>
          <a:xfrm>
            <a:off x="5450764" y="863600"/>
            <a:ext cx="7021862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&lt;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한계점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&gt;</a:t>
            </a:r>
          </a:p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1.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K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값 사전 지정의 어려움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사용자가 사전에 군집 수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(K)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를 정해야 함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만일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K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값이 원 데이터 구조에 적합하지 않으면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좋은 결과를 없을 수 없음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2.  </a:t>
            </a:r>
            <a:r>
              <a:rPr lang="ko-KR" altLang="en-US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이상값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(Outlier)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에 민감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중심점을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‘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평균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＇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으로 계산하기에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잡음이나 </a:t>
            </a:r>
            <a:r>
              <a:rPr lang="ko-KR" altLang="en-US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이상값에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취약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이상값을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미리 제거하거나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K-Medoids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군집을 사용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3.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형태의 한계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(K-Means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가 잘 안 되는 경우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데이터가 원형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(circular)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범위를 가질 때 효율이 높음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타원형이나 복잡한 기하학적 분포 데이터 셋에서는 군집화 어려움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398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827D0-6C5B-1ACD-17DC-C4943394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D0204DC-5540-6F76-07A1-ECA609B48239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30084AE-5C63-9E20-4709-1BB4061B9561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3613065B-A0E1-D58F-3B91-58077A471555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D790E87-A4ED-CB59-CED8-34622C792595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3.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 알고리즘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(K-Means) 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최적의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K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값 설정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5A8B7042-4945-23CD-7E52-D411F5DDDC4A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178EC6F-2929-7659-605A-F8C2622DA1F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DC2EE50-4807-0E43-A50E-4288C04BDA30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973C61D-4416-1E44-A777-95B9379528F8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DBA18C-B768-BE0B-A810-4F44A70ABDEB}"/>
              </a:ext>
            </a:extLst>
          </p:cNvPr>
          <p:cNvSpPr txBox="1"/>
          <p:nvPr/>
        </p:nvSpPr>
        <p:spPr>
          <a:xfrm>
            <a:off x="283366" y="796605"/>
            <a:ext cx="99721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</a:t>
            </a:r>
            <a:r>
              <a:rPr lang="ko-KR" altLang="en-US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엘보우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기법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(Elbow Method)</a:t>
            </a: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K-Means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K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값을 점차 증가시키면서 군집화를 수행하고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각각의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WCSS(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각 데이터와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Cluster Center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간의 거리의 </a:t>
            </a:r>
            <a:r>
              <a:rPr lang="ko-KR" altLang="en-US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제곱합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를 계산한 그래프 그려 최적의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K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탐색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실루엣 분석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(Silhouette Analysis)</a:t>
            </a: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K-Means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K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값을 점차 증가시키면서 군집화를 수행하고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en-US" altLang="ko-KR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Silhouette Score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가 높은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K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값을 선택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312FC-0279-F0CE-9B21-2F3539B87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3" y="1853499"/>
            <a:ext cx="4380614" cy="235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8AB8DF-B9D8-563B-104A-AE144FFD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3" y="4181356"/>
            <a:ext cx="4380614" cy="250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32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BCBDD-C3E8-DB37-E7A6-7CE8A6F8E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759BC7B-530D-8E7B-B1E0-3A84F0BB9EFA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6DCFA46-DF65-6604-47DC-7A1697456B7B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D017423D-A20C-D3C4-A794-5BCC29542CDA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747179C-301A-95BD-CF0D-BD3434C6CB4D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4.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기타 군집화 알고리즘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계층적 군집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7D887756-4181-8824-C45A-9AF3863B3709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AAD917-A5D4-CC40-EE1F-6B6B614C8456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0683A81-FA96-5454-3E4A-9C12B228A3D9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9A9BA15-E602-18DD-76D0-D59DB2DA1C71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9BBA567-0B5F-C1B5-064D-B1966E042671}"/>
              </a:ext>
            </a:extLst>
          </p:cNvPr>
          <p:cNvSpPr txBox="1"/>
          <p:nvPr/>
        </p:nvSpPr>
        <p:spPr>
          <a:xfrm>
            <a:off x="283366" y="3268984"/>
            <a:ext cx="104236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계층적 군집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(Hierarchical Clustering)</a:t>
            </a: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가장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유사한 개체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또는 군집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를 묶어 나가는 과정을 반복하여 원하는 개수의 군집을 형성하는 방법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작동 원리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데이터로 주어진 모든 </a:t>
            </a:r>
            <a:r>
              <a:rPr lang="ko-KR" altLang="en-US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개체끼리의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유사도를 계산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2.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유사도가 가장 높은 두 개체를 하나의 군집으로 묶는다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3.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같은 과정을 반복하여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Tree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형태로 최종 군집화를 수행한다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FA1136-C7B3-B126-2F8B-74EA6022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6" y="796606"/>
            <a:ext cx="5051240" cy="245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30D4AC-C69B-69E3-B8E1-2FD44A019BA7}"/>
              </a:ext>
            </a:extLst>
          </p:cNvPr>
          <p:cNvSpPr txBox="1"/>
          <p:nvPr/>
        </p:nvSpPr>
        <p:spPr>
          <a:xfrm>
            <a:off x="5334606" y="896209"/>
            <a:ext cx="6124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이처럼 데이터의 분포가 원형으로 몰려 있지 않는 경우에 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K-Means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는 적합한 결과를 도출하지 못할 확률이 높음</a:t>
            </a:r>
          </a:p>
        </p:txBody>
      </p:sp>
    </p:spTree>
    <p:extLst>
      <p:ext uri="{BB962C8B-B14F-4D97-AF65-F5344CB8AC3E}">
        <p14:creationId xmlns:p14="http://schemas.microsoft.com/office/powerpoint/2010/main" val="171835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3BEBF-608B-DCB2-6B22-FFEA9CCD5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6E3673-9BC8-F203-2DF6-72A66E1E7997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43A7631-2060-4505-1AB5-1ED0B9AFACA3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9A13C10F-3171-F543-BAFF-6CD7005A34B2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C791089-8E79-CFD3-315C-8ECD0D174878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4.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기타 군집화 알고리즘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계층적 군집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27E1B34B-765B-47D9-5618-BCE45D3B6485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22AE258-F513-69B5-5949-4BBB0416823F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D234DBD-5588-12C2-88D4-77AB166F0CFC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0D1E7DD-4FB9-EA77-9D3D-768504A91A03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1ADCEC2-DAFF-F567-2A0A-1D9E61E67A9C}"/>
              </a:ext>
            </a:extLst>
          </p:cNvPr>
          <p:cNvSpPr txBox="1"/>
          <p:nvPr/>
        </p:nvSpPr>
        <p:spPr>
          <a:xfrm>
            <a:off x="215011" y="541669"/>
            <a:ext cx="1081735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유사도 측정 방법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Single Linkage 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단일 </a:t>
            </a:r>
            <a:r>
              <a:rPr lang="ko-KR" altLang="en-US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연결법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–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서로 다른 그룹의 점 사이 거리의 최솟값을 유사도로 간주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Complete Linkage 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완전 </a:t>
            </a:r>
            <a:r>
              <a:rPr lang="ko-KR" altLang="en-US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연결법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–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서로 다른 그룹의 점 사이 거리의 최댓값을 유사도로 간주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Average Linkage 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평균 </a:t>
            </a:r>
            <a:r>
              <a:rPr lang="ko-KR" altLang="en-US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연결법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–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서로 다른 그룹의 점 사이 거리의 평균값을 유사도로 간주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B8B275-6E26-4C89-8290-DA787226B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11" y="2448435"/>
            <a:ext cx="4909882" cy="222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4F51A3-64F8-BF00-CE80-6D2853B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893" y="2428389"/>
            <a:ext cx="4959605" cy="18733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3001A2-5C9C-E15E-37E1-B5676EA7A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893" y="4432134"/>
            <a:ext cx="4959605" cy="123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9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ED989-48C1-861C-54D7-12B62AADB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FD9B101-5BDB-D997-5134-3B2EDCD11E09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1489ED1-3C9E-4E07-ECD1-7BD6C3F17130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64997B1C-2CE8-8801-7AC9-34240DCDD3BE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FC4304D-B3C4-E475-6052-AEE1D3E85AB6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4.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기타 군집화 알고리즘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계층적 군집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DCEC49FD-0C8F-162B-44E1-BF8BEE57A633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A1B0A03-C3EE-FFA7-D8CD-262D7360FBA9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32E5241-323B-04F9-09A4-27A7D1A25E22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EC04E78-EF8A-4018-6D4F-5D039A47CE73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E4CD384-31C3-B22C-0A04-A0AAC1B318AA}"/>
              </a:ext>
            </a:extLst>
          </p:cNvPr>
          <p:cNvSpPr txBox="1"/>
          <p:nvPr/>
        </p:nvSpPr>
        <p:spPr>
          <a:xfrm>
            <a:off x="368427" y="4592673"/>
            <a:ext cx="108173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주어진 데이터 파일의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Dendrogram</a:t>
            </a: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군집의 개수를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y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축인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Height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를 기준으로 군집 수를 정할 수 있다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If)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Height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16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기준으로 군집화 하고 싶다면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y = 16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지나는 점이 두 개가 있기에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두 개의 군집으로 나뉨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If) Height 13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기준으로 한다면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?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다섯 개의 군집화를 진행할 수 있음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20633941-F9CA-E679-CBE0-7C919D5F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68" y="774700"/>
            <a:ext cx="5465284" cy="400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387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28185-3BFB-8226-35F1-9BA272C68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231DA07-947D-9E93-0785-7495BA6B8C16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82AC37A-276C-0836-5FEF-D6A35B268F23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B35C7EE4-E444-0BE7-BE13-FEEA0750CD7F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B18D704-A81F-AE3F-B2C2-F76026E0C0C6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4.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기타 군집화 알고리즘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DBSCAN (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밀도 기반 군집화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)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5BD51337-E781-6CDC-BC47-46840B2FA50F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76D3AC-135B-4A90-A471-BC90F89F2EB4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3CB0A70-8CCA-1428-3221-D958E74EDBF5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B1CECE9-C9B7-8921-BC6F-D4FBFF080B3D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1A15F27-EC31-15C0-FD32-F8CA4B1E3ADD}"/>
              </a:ext>
            </a:extLst>
          </p:cNvPr>
          <p:cNvSpPr txBox="1"/>
          <p:nvPr/>
        </p:nvSpPr>
        <p:spPr>
          <a:xfrm>
            <a:off x="172085" y="540830"/>
            <a:ext cx="104236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DBSCAN (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밀도 기반 군집화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데이터 분포의 밀도를 기준으로 군집화를 형성하는 기법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작동 원리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원의 반지름과 원 안에 포함될 최소 점 개수를 사전에 지정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지정 면적에 들어갈 데이터 개수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즉 밀도를 설정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2.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최소 점 개수보다 더 많은 점이 포함되면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원으로 점들을 묶는다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3.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만들어진 원들을 하나로 이어서 최종 군집을 결정한다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Ex)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어느 지역에 재개발 사업을 위해 주택들을 몇 개의 군집으로 나누고자 한다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7F285B-3AB7-4B56-55E9-FF0E0046B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8" y="4055012"/>
            <a:ext cx="5874052" cy="260998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E17A7DC-212C-B5D9-8C33-45367400B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07" y="3973973"/>
            <a:ext cx="4135508" cy="269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6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F5AF5-E720-1300-6412-A301EA53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E9A992B-BEF1-F93C-490A-9EA7A7CCD8C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8AA5579-261A-1871-9121-2D50D28AA48F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8C49631B-97D7-28C9-3AEE-37747D8988C6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F51EFE-3747-7427-714D-075BC752F2D0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목차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8D954F-60C9-0C2C-4BE8-01F5EDD7B360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0AF44D0-3153-9973-2963-B294E2B1CD68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A5399A-2C91-47DF-A1EE-DA354637C9C3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05219B3-8184-4991-23CF-E9F27BAFD39C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F08A5A-EE9A-C103-1A15-E9EEC085E2B1}"/>
              </a:ext>
            </a:extLst>
          </p:cNvPr>
          <p:cNvSpPr txBox="1"/>
          <p:nvPr/>
        </p:nvSpPr>
        <p:spPr>
          <a:xfrm>
            <a:off x="1078051" y="1271910"/>
            <a:ext cx="475774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군집화의 의미</a:t>
            </a:r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군집화의 정의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군집화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vs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분류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군집화의 핵심 원리</a:t>
            </a:r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거리 측정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전처리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과정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3.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군집화 알고리즘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(K-Means)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K-Means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알고리즘의 이해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작동 원리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장점과 한계점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최적의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K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값 설정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BE9A5-71E4-76D5-4C8F-9A97EFC85705}"/>
              </a:ext>
            </a:extLst>
          </p:cNvPr>
          <p:cNvSpPr txBox="1"/>
          <p:nvPr/>
        </p:nvSpPr>
        <p:spPr>
          <a:xfrm>
            <a:off x="5935179" y="1271910"/>
            <a:ext cx="45512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4.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기타 군집화 알고리즘</a:t>
            </a:r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계층적 군집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DBSCAN 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밀도 기반 군집화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5.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군집 평가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(Cluster Evaluation)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실루엣 계수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(Silhouette Coefficient)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실루엣 계수의 의미와 해석</a:t>
            </a:r>
          </a:p>
          <a:p>
            <a:endParaRPr lang="ko-KR" altLang="en-US" sz="2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B243E5-B221-9CA9-106F-B2ABD0285BC7}"/>
              </a:ext>
            </a:extLst>
          </p:cNvPr>
          <p:cNvCxnSpPr/>
          <p:nvPr/>
        </p:nvCxnSpPr>
        <p:spPr>
          <a:xfrm>
            <a:off x="5329238" y="1128713"/>
            <a:ext cx="0" cy="490775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197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8BD90-2B35-58B8-32DE-7D5B65BA3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13F1A9B-852E-BD7F-23BC-F2B4A7A11361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A81D3F5-1DA9-AEEB-D1FB-5503B2CF1417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582F2009-1061-68F2-9563-306F9E34D13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988100D-7CB1-19E7-6F17-0FFE4C854010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4.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기타 군집화 알고리즘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DBSCAN (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밀도 기반 군집화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)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BDE2949-F120-B3AB-303D-1023276E8EC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D5E9BD2-C206-8989-979A-087B5D93238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683CC6A-63C7-3B49-5000-7711C4010F06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977FB9C-6EBA-C616-6934-195507FDA16A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6E298E-06ED-9E81-0FA7-F88A0D3001A0}"/>
              </a:ext>
            </a:extLst>
          </p:cNvPr>
          <p:cNvSpPr txBox="1"/>
          <p:nvPr/>
        </p:nvSpPr>
        <p:spPr>
          <a:xfrm>
            <a:off x="172085" y="4450027"/>
            <a:ext cx="10423620" cy="1287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-&gt;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그래프를 확인해보면 초록색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노란색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청록색으로 군집화가 진행되어 있음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-&gt;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이상치가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6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개나 되기에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주택 구역을 정하기 위한 분석에 완벽하진 않지만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군집화가 이루어진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개의 군집에 한에서는 주택 구역 구분 가능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916470-A3B4-372D-8839-8D7BCE3CA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774238"/>
            <a:ext cx="5643924" cy="3444649"/>
          </a:xfrm>
          <a:prstGeom prst="rect">
            <a:avLst/>
          </a:prstGeom>
        </p:spPr>
      </p:pic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628E9DF4-F882-8084-D858-D0144DB7D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90" y="774238"/>
            <a:ext cx="4517618" cy="345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2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4187C-4BE2-0715-374B-227EB9E8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47CDE1-0AC0-FC52-7A31-E8DE8C8C8318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49CA756-7EE8-6866-8DA5-0E1264889B1D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31A4F47D-9919-339B-DA5E-E623C6B975ED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34B4D45-D359-5BC7-8293-BD286BD333CB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5.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 평가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(Cluster Evaluation) 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실루엣 계수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(Silhouette Coefficient)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7091CF37-78EF-203B-78F2-DD6E42F7B69B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1BA453-55E3-440F-13FA-3DC053365B18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202D78B-344F-93BE-5E56-D911FB681A80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C1C6338-6CFC-A5B1-D3CE-E6B8559C48E2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D21610-B0FD-191E-D352-BF5DF8AD9180}"/>
              </a:ext>
            </a:extLst>
          </p:cNvPr>
          <p:cNvSpPr txBox="1"/>
          <p:nvPr/>
        </p:nvSpPr>
        <p:spPr>
          <a:xfrm>
            <a:off x="172085" y="540830"/>
            <a:ext cx="1098146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군집 평가의 필요성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군집화는 정답 레이블이 없는 </a:t>
            </a:r>
            <a:r>
              <a:rPr lang="ko-KR" altLang="en-US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비지도학습이므로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군집화가 얼마나 효율적으로 잘 되었는지 평가할 수 있는 별도의 지표 필요함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▼실루엣 계수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(Silhouette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Score)</a:t>
            </a: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개별 데이터가 할당된 군집 내 데이터와 얼마나 가깝게 군집화 되어있는지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그리고 다른 군집에 있는 데이터와는 얼마나 멀리 분리되어 있는지를 수치로 나타냄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ㆍ a(</a:t>
            </a:r>
            <a:r>
              <a:rPr lang="en-US" altLang="ko-KR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 내 응집도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):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 </a:t>
            </a:r>
            <a:r>
              <a:rPr lang="en-US" altLang="ko-KR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와 자신이 속한 군집 내의 다른 모든 데이터들 간의 평균 거리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작을수록 잘 뭉쳐 있음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ㆍ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b(</a:t>
            </a:r>
            <a:r>
              <a:rPr lang="en-US" altLang="ko-KR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 간 분리도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):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 </a:t>
            </a:r>
            <a:r>
              <a:rPr lang="en-US" altLang="ko-KR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와 가장 가까운 이웃 군집의 모든 데이터들 간의 평균 거리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클수록 잘 분리되어 있음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7ACAF4-93BD-E701-58AB-A3882E2BB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2692913"/>
            <a:ext cx="4718746" cy="9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33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20D2A-5858-31F1-8FB4-36E5089CA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A023D5B-A7E7-353C-196C-2F44156F0EF5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95CBA04-16B6-BF5A-1032-28D93A571123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E733264-DF49-D2D9-C92B-FFAD5447B553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C4C7661-DF83-A50B-ACE6-FB671DB772BB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 5.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 평가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(Cluster Evaluation)  -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실루엣 계수의 의미와 해석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4705510-6871-FCB3-1406-5E0E0E135907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EF0A30-CFCF-B749-34BB-B8FE3433BCD9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9C7336C-3F26-7DB8-4E20-88256F0FF65E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B6AB5E3-613F-4817-B728-E9F8388D0B2A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5102721-6D03-31B5-D9C4-18CEF2A43E96}"/>
              </a:ext>
            </a:extLst>
          </p:cNvPr>
          <p:cNvSpPr txBox="1"/>
          <p:nvPr/>
        </p:nvSpPr>
        <p:spPr>
          <a:xfrm>
            <a:off x="172085" y="540830"/>
            <a:ext cx="10981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실루엣 계수의 해석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-1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에서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사이의 값을 가지며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 가까울수록 근처 군집과 멀리 떨어져 있음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0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 가까울수록 근처 군집과 가까움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 (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음의 값을 가지면 아예 다른 군집에 데이터가 </a:t>
            </a:r>
            <a:r>
              <a:rPr lang="ko-KR" altLang="en-US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할당됐음을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의미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실루엣 스코어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(Silhouette Score) –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각 데이터에 대해 실루엣 계수를 구한 후 평균을 낸 값</a:t>
            </a:r>
            <a:endParaRPr lang="en-US" altLang="ko-KR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1830D5-2F97-0AB5-DDB8-948C900B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6" y="2325305"/>
            <a:ext cx="3831433" cy="41417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298217-FE84-9FD4-87ED-CA90E8B4E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200" y="2357428"/>
            <a:ext cx="5161932" cy="42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02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FB0F6-1FF4-BE3F-39D9-CFC7CDB84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BBAF41B-F581-F4EF-2E14-98DE85BDDEFC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E8416AB-6B79-222F-C2AC-1DF8D6F6847E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54DC849F-FF08-2FAD-2133-017D6BC9CCBA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5CD819B-B622-583A-9010-C8FFC7C16B8D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 5.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 평가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(Cluster Evaluation)  -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실루엣 계수의 의미와 해석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5518BE6C-8E15-64B2-B735-FBEE07E9229E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4434A59-4443-2983-3A71-3BCFBB2659FF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5F6496F-CAB9-336B-A4F5-172C53344370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3E9165B-5C08-F1F4-2518-07092BB51095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7C42516-30A4-7814-4634-03F2066D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57" y="1112811"/>
            <a:ext cx="6884068" cy="3511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3EBFC1-CCAF-FB1C-639B-62A7E6B1F1B7}"/>
              </a:ext>
            </a:extLst>
          </p:cNvPr>
          <p:cNvSpPr txBox="1"/>
          <p:nvPr/>
        </p:nvSpPr>
        <p:spPr>
          <a:xfrm>
            <a:off x="529554" y="4873668"/>
            <a:ext cx="11321610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-&gt;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빨간 점선은 전체 실루엣 계수의 평균으로 이 값과 각 그룹의 평균 실루엣 계수가 유사해야 군집화가 잘 되었다고 판단 가능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-&gt;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군집이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개일 때 실루엣 계수도 높고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전체 실루엣 계수의 평균과 유사하기에 적합한 군집의 개수로 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</a:t>
            </a:r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를 채택 가능</a:t>
            </a:r>
            <a:r>
              <a:rPr lang="en-US" altLang="ko-KR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48973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4CCD3-4570-C96E-475A-0CFEA9BAA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4346DC6-8613-889F-0C97-94D233381056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398FC27-3BCA-BC04-85F2-BC7EACA5C8DD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FE69158B-894F-3129-B69B-2F28ED83FFA1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049BF51-8881-0898-93EF-9099E415BB77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KUGGLE WEEK 07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CBAA77A7-5C7D-D114-9C1C-F7CD601F98BE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1FE7118-9A99-D891-0B44-3C1AE282B4CF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1711EA5-012D-DD98-8EEB-135E979A8FD0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7F868D-AAB7-2C61-15CD-AD942495631D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B98911-EB08-116A-5574-52A7A970A1C1}"/>
              </a:ext>
            </a:extLst>
          </p:cNvPr>
          <p:cNvSpPr txBox="1"/>
          <p:nvPr/>
        </p:nvSpPr>
        <p:spPr>
          <a:xfrm>
            <a:off x="2555728" y="2328717"/>
            <a:ext cx="71234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4800" u="sng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지금까지 발표를 </a:t>
            </a:r>
            <a:endParaRPr lang="en-US" altLang="ko-KR" sz="4800" u="sng" kern="0" dirty="0">
              <a:ln w="158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4800" u="sng" kern="0" dirty="0" err="1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들어주셔서</a:t>
            </a:r>
            <a:r>
              <a:rPr lang="en-US" altLang="ko-KR" sz="4800" u="sng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4800" u="sng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감사합니다</a:t>
            </a:r>
            <a:r>
              <a:rPr lang="en-US" altLang="ko-KR" sz="4800" u="sng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3E28F-871F-7146-0B0A-6FF5A950F4E2}"/>
              </a:ext>
            </a:extLst>
          </p:cNvPr>
          <p:cNvSpPr txBox="1"/>
          <p:nvPr/>
        </p:nvSpPr>
        <p:spPr>
          <a:xfrm>
            <a:off x="7042974" y="4604470"/>
            <a:ext cx="44383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en-US" altLang="ko-KR" sz="3200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KUGGLE 12</a:t>
            </a:r>
            <a:r>
              <a:rPr lang="ko-KR" altLang="en-US" sz="3200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</a:t>
            </a:r>
            <a:endParaRPr lang="en-US" altLang="ko-KR" sz="3200" kern="0" dirty="0">
              <a:ln w="158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3200" kern="0" dirty="0" err="1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노의근ㆍ박슬옹</a:t>
            </a:r>
            <a:endParaRPr lang="en-US" altLang="ko-KR" sz="3200" kern="0" dirty="0">
              <a:ln w="158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10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D5403-EA84-D511-DF9A-C8F970B1A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52C2A-F65F-1067-2CB1-496DC568724A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C9D6E2B-C8E9-21E5-7388-1F70F0D285B1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8C4EE129-9DAB-A883-19F3-CCBCEC3059C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E3CFE93-8558-DB45-303D-0EA300D2EDE6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1.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군집화의 의미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군집화의 정의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928C422F-6B9D-4B08-1B90-D024BA19B4A3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4234683-5C6F-F1B6-857E-B76F385A9EC2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08B48A8-5E6F-D069-7E5F-6927468FCAD0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674AFB8-BC91-F208-06E8-34F59D465DD6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FFA68C8-58E5-1DE2-6E36-B5A6A98B4231}"/>
              </a:ext>
            </a:extLst>
          </p:cNvPr>
          <p:cNvSpPr txBox="1"/>
          <p:nvPr/>
        </p:nvSpPr>
        <p:spPr>
          <a:xfrm>
            <a:off x="368427" y="1046798"/>
            <a:ext cx="11579488" cy="4959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군집분석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(Cluster Analysis)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이란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?</a:t>
            </a:r>
          </a:p>
          <a:p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각 개체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 대해 관측된 여러 개의 </a:t>
            </a:r>
            <a:r>
              <a:rPr lang="ko-KR" altLang="en-US" sz="20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변숫값들로부터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n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개의 개체를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ko-KR" altLang="en-US" sz="2000" u="sng" dirty="0">
                <a:solidFill>
                  <a:srgbClr val="00B05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유사한 성격을 가지는 몇 개의 군집으로 집단화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하는 기법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-&gt;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이렇게 형성된 군집들의 특성을 파악하고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군집들 사이의 관계를 분석하는 </a:t>
            </a:r>
            <a:r>
              <a:rPr lang="ko-KR" altLang="en-US" sz="2000" u="sng" dirty="0" err="1">
                <a:solidFill>
                  <a:srgbClr val="00B05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다변량</a:t>
            </a:r>
            <a:r>
              <a:rPr lang="ko-KR" altLang="en-US" sz="2000" u="sng" dirty="0">
                <a:solidFill>
                  <a:srgbClr val="00B05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분석 기법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이다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군집화의 목표</a:t>
            </a:r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군집화는 </a:t>
            </a:r>
            <a:r>
              <a:rPr lang="ko-KR" altLang="en-US" sz="2000" u="sng" dirty="0">
                <a:solidFill>
                  <a:srgbClr val="00B05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비지도학습</a:t>
            </a:r>
            <a:r>
              <a:rPr lang="en-US" altLang="ko-KR" sz="2000" u="sng" dirty="0">
                <a:solidFill>
                  <a:srgbClr val="00B05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(Unsupervised Learning)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한 종류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정답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레이블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 없는 데이터 내에 숨어 있는 별도의 그룹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찾아서 새로운 의미 부여를 목표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&lt;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원칙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ㆍ </a:t>
            </a:r>
            <a:r>
              <a:rPr lang="ko-KR" altLang="en-US" sz="2000" dirty="0">
                <a:solidFill>
                  <a:srgbClr val="0070C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 내 응집도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동일 군집 내의 데이터는 서로 유사하게 만든다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ㆍ </a:t>
            </a:r>
            <a:r>
              <a:rPr lang="ko-KR" altLang="en-US" sz="2000" dirty="0">
                <a:solidFill>
                  <a:srgbClr val="0070C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 간 분리도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서로 다른 군집의 데이터는 상이하게 만든다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33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33570-27C7-C3E5-B8D3-40B2F2A1D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915071A-A34B-FAEE-211A-E5DF52226F56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898EA21-0153-029A-D6C6-70570A827B3B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3230C6D7-2A6E-B123-C79A-36C7223DB2FB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E4785AA-ADFF-AE33-61DB-EA9D2A63E3B2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1.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군집화의 의미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vs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분류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2344F3C3-83B7-8615-52BA-65D3091FEB2F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42542C3-D849-6AFE-3F48-3B2F1B0EE3BC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CC948F6-7E06-86C1-11AC-51AE7C6D0C52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C62176-0C88-C6EA-C8FB-F8B7A53765FC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855322-B4D1-0732-BCBC-B882EDDD7510}"/>
              </a:ext>
            </a:extLst>
          </p:cNvPr>
          <p:cNvSpPr txBox="1"/>
          <p:nvPr/>
        </p:nvSpPr>
        <p:spPr>
          <a:xfrm>
            <a:off x="271676" y="863600"/>
            <a:ext cx="1157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군집화는 분류와 유사해 보일 수 있으나 성격이 많이 다름</a:t>
            </a:r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B5E9B2C-00D2-71CF-9AA5-83BB8515D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07130"/>
              </p:ext>
            </p:extLst>
          </p:nvPr>
        </p:nvGraphicFramePr>
        <p:xfrm>
          <a:off x="859155" y="1910873"/>
          <a:ext cx="9799962" cy="34246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89288">
                  <a:extLst>
                    <a:ext uri="{9D8B030D-6E8A-4147-A177-3AD203B41FA5}">
                      <a16:colId xmlns:a16="http://schemas.microsoft.com/office/drawing/2014/main" val="2748649666"/>
                    </a:ext>
                  </a:extLst>
                </a:gridCol>
                <a:gridCol w="4393597">
                  <a:extLst>
                    <a:ext uri="{9D8B030D-6E8A-4147-A177-3AD203B41FA5}">
                      <a16:colId xmlns:a16="http://schemas.microsoft.com/office/drawing/2014/main" val="4154786218"/>
                    </a:ext>
                  </a:extLst>
                </a:gridCol>
                <a:gridCol w="4117077">
                  <a:extLst>
                    <a:ext uri="{9D8B030D-6E8A-4147-A177-3AD203B41FA5}">
                      <a16:colId xmlns:a16="http://schemas.microsoft.com/office/drawing/2014/main" val="2663378772"/>
                    </a:ext>
                  </a:extLst>
                </a:gridCol>
              </a:tblGrid>
              <a:tr h="492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특징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030A0"/>
                          </a:solidFill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분류 </a:t>
                      </a:r>
                      <a:r>
                        <a:rPr lang="en-US" altLang="ko-KR" dirty="0">
                          <a:solidFill>
                            <a:srgbClr val="7030A0"/>
                          </a:solidFill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(Classification)</a:t>
                      </a:r>
                      <a:endParaRPr lang="ko-KR" altLang="en-US" dirty="0">
                        <a:solidFill>
                          <a:srgbClr val="7030A0"/>
                        </a:solidFill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군집화 </a:t>
                      </a:r>
                      <a:r>
                        <a:rPr lang="en-US" altLang="ko-KR" dirty="0">
                          <a:solidFill>
                            <a:srgbClr val="00B050"/>
                          </a:solidFill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(Clustering)</a:t>
                      </a:r>
                      <a:endParaRPr lang="ko-KR" altLang="en-US" dirty="0">
                        <a:solidFill>
                          <a:srgbClr val="00B050"/>
                        </a:solidFill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91782"/>
                  </a:ext>
                </a:extLst>
              </a:tr>
              <a:tr h="480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학습 방식</a:t>
                      </a:r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지도학습 </a:t>
                      </a:r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(Supervised)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비지도학습 </a:t>
                      </a:r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(Unsupervised)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366821"/>
                  </a:ext>
                </a:extLst>
              </a:tr>
              <a:tr h="1084083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데이터</a:t>
                      </a:r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정답 레이블 </a:t>
                      </a:r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(Target)</a:t>
                      </a:r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 있음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정답 레이블이 없음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68168"/>
                  </a:ext>
                </a:extLst>
              </a:tr>
              <a:tr h="1366887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주요 목표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기존 데이터로 학습하여</a:t>
                      </a:r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새로운 데이터의 레이블을 </a:t>
                      </a:r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‘</a:t>
                      </a:r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예측</a:t>
                      </a:r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(Predict)＇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데이터 내 숨겨진 그룹을</a:t>
                      </a:r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‘</a:t>
                      </a:r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발견</a:t>
                      </a:r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(Discover)’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82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1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D8382-C066-1DA9-8628-AD291775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55C3F27-5CB9-8443-985E-7E02CB45374F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53CAF9-DB0C-4651-A392-148379A06F54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C09DBDA4-C613-36DE-ACB0-9CEE9E869C0A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9D2C537-2A64-5BF8-3FDF-61E12AFA1732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1.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군집화의 의미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vs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분류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ED53B2A6-87A6-2172-DA6A-44652B114DCE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26C0357-0D1F-3DC5-E927-36E83DB5354B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DE18677-5628-3699-B2E2-811FCBF80740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26EB170-1DCF-1573-C168-D54EBF757022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79166F6-A4D3-F8FE-0BD6-4CBFF60A6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774238"/>
            <a:ext cx="5073911" cy="17717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9EBDC5-097E-D80D-5457-BC6E242B4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843" y="863600"/>
            <a:ext cx="5088225" cy="15858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6A2A02-7F6F-F941-7785-3990BF10F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85" y="3429000"/>
            <a:ext cx="4940554" cy="17590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92EF12-F6E3-F7B0-F1A1-92071DD9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112" y="3571892"/>
            <a:ext cx="5227422" cy="1673311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30D0EB3-5C5B-D6D6-F0A6-64318BD5922A}"/>
              </a:ext>
            </a:extLst>
          </p:cNvPr>
          <p:cNvSpPr/>
          <p:nvPr/>
        </p:nvSpPr>
        <p:spPr>
          <a:xfrm>
            <a:off x="5344998" y="1656526"/>
            <a:ext cx="546755" cy="181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71781AB-974E-8C94-794E-8618416BE988}"/>
              </a:ext>
            </a:extLst>
          </p:cNvPr>
          <p:cNvSpPr/>
          <p:nvPr/>
        </p:nvSpPr>
        <p:spPr>
          <a:xfrm>
            <a:off x="5344998" y="4308520"/>
            <a:ext cx="546755" cy="181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2DAF30-B20D-1CBE-81B9-24457B44BCD6}"/>
              </a:ext>
            </a:extLst>
          </p:cNvPr>
          <p:cNvSpPr txBox="1"/>
          <p:nvPr/>
        </p:nvSpPr>
        <p:spPr>
          <a:xfrm>
            <a:off x="271676" y="2720053"/>
            <a:ext cx="1157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군집은 애초에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label(category)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가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없기 때문에 순수 데이터상의 특징으로 유사도를 정의하여 그룹 생성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8CD297-F491-36A8-374B-F60DB40813CF}"/>
              </a:ext>
            </a:extLst>
          </p:cNvPr>
          <p:cNvSpPr txBox="1"/>
          <p:nvPr/>
        </p:nvSpPr>
        <p:spPr>
          <a:xfrm>
            <a:off x="306256" y="5568941"/>
            <a:ext cx="1157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반면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분류는 미리 과일과 채소로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labeling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되어 있으므로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label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대로 분류 가능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11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B8D45-847C-F37B-181A-92247D08C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0AEB1B-F8DB-6B62-A778-A3C17D3C704D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A4204AD-AE78-5CCA-196B-EDC7C3301347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488D902-5768-1FF7-88E7-C2222C1326FD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F398DCE-EB83-177A-297C-0292E3EFEC17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2.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군집화의 핵심 원리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거리 측정</a:t>
              </a: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11A5BFB9-DE5A-8458-0276-808556ED0FAA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1FBD698-CC32-6187-C441-90679C2BD149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59FC771-DFE2-86E3-A636-B2E33A178FE1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F37A101-A422-9F16-C1BE-17AE5FFE31F0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A0AEFB-2C50-2914-01A1-2D14203008EE}"/>
              </a:ext>
            </a:extLst>
          </p:cNvPr>
          <p:cNvSpPr txBox="1"/>
          <p:nvPr/>
        </p:nvSpPr>
        <p:spPr>
          <a:xfrm>
            <a:off x="368427" y="1122212"/>
            <a:ext cx="11579488" cy="403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거리가 왜 중요한가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대부분의 군집화 알고리즘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(K-Means,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계층적 군집 등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은 </a:t>
            </a:r>
            <a:r>
              <a:rPr lang="ko-KR" altLang="en-US" sz="2000" u="sng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거리</a:t>
            </a:r>
            <a:r>
              <a:rPr lang="en-US" altLang="ko-KR" sz="2000" u="sng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(distance-based)</a:t>
            </a:r>
            <a:r>
              <a:rPr lang="ko-KR" altLang="en-US" sz="2000" u="sng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 기반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함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“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거리가 가깝다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=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유사하다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- “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거리가 멀다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=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이질적이다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”</a:t>
            </a: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거리 측정의 종류</a:t>
            </a:r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수학적 거리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유클리드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맨해튼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민코프스키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등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2.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통계적 거리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표준화 거리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마할라노비스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등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3.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기타 유사도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코사인 유사도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자카드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계수 등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49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97796-52CA-C1CA-EA76-310CC4D60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F4C16-8566-667E-97A1-698255AADEAF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124BC22-8588-E29A-AF03-3342CA22DB03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BD72859-6F2E-03E3-4552-70F6FE13C25E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AE19448-1BAD-2B9E-D198-72814758994B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2.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군집화의 핵심 원리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거리 측정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수학적 거리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)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5A129955-307F-B0A9-9A49-67A724B0E4E0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D1BE0DA-E2A3-76F9-B414-72B88D28A0E4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06855C2-8E73-418D-5B2E-5BD8269D84A0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2B982BB-998F-002C-A3F8-C719C7A4473C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E9512C-F47A-991B-FFB1-CE94109B8FBC}"/>
              </a:ext>
            </a:extLst>
          </p:cNvPr>
          <p:cNvSpPr txBox="1"/>
          <p:nvPr/>
        </p:nvSpPr>
        <p:spPr>
          <a:xfrm>
            <a:off x="271676" y="1046798"/>
            <a:ext cx="115794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유클리드 거리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(Euclidean Distance)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두 점 사이의 가장 직관적이고 일반적인 </a:t>
            </a:r>
            <a:r>
              <a:rPr lang="ko-KR" altLang="en-US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직선거리</a:t>
            </a:r>
            <a:endParaRPr lang="en-US" altLang="ko-KR" sz="2000" u="sng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맨해튼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거리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(Manhattan Distance)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두 점의 좌표 간의 절</a:t>
            </a:r>
            <a:r>
              <a:rPr lang="ko-KR" altLang="en-US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댓값 차이를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모두 합산한 값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29E8B7-84D0-8589-51AB-62699FBE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27" y="1835666"/>
            <a:ext cx="5174534" cy="5880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56BCF0-B79D-DF78-9FF6-4CA3546C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27" y="4229230"/>
            <a:ext cx="5224330" cy="5895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E6FD19-82C3-0236-0437-4EB0901A5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697" y="928434"/>
            <a:ext cx="2722789" cy="27051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707E55-DDD9-95D1-1D89-E54C5F66F0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36" b="1"/>
          <a:stretch>
            <a:fillRect/>
          </a:stretch>
        </p:blipFill>
        <p:spPr>
          <a:xfrm>
            <a:off x="7182493" y="3686860"/>
            <a:ext cx="2813195" cy="278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8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C11EE-731F-1028-6952-1A7E9D68C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EE91C-4C6C-0092-61C6-FBFE711684B9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A8DACEE-0F46-468D-2583-3F2C1A87775B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1D0915CF-7098-F374-B099-310DC147EBB2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4629725-943A-DC49-3A2F-60CBC3D890BB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2.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군집화의 핵심 원리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거리 측정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통계적 거리 및 기타 거리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)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400F24A4-E0CA-46D3-493C-CBFBB8555759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807A58B-8CA6-E6D6-8EBA-28CE2FE6C32F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3FD3B64-44EF-9A62-F2B0-5E26D6B00DEE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4CEE4F6-2943-3D35-C531-6F9C876B1ECC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6991E7-4D7A-9689-CEF1-AA0528077334}"/>
              </a:ext>
            </a:extLst>
          </p:cNvPr>
          <p:cNvSpPr txBox="1"/>
          <p:nvPr/>
        </p:nvSpPr>
        <p:spPr>
          <a:xfrm>
            <a:off x="271676" y="1046798"/>
            <a:ext cx="115794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 표준화 거리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(Standardized Distance)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각 변수를 해당 변수의 표준편차로 척도 변환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표준화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한 후에 유클리드 거리를 계산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변수 간의 </a:t>
            </a:r>
            <a:r>
              <a:rPr lang="ko-KR" altLang="en-US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척도 차이나 분산의 차이로 인한 왜곡을 방지</a:t>
            </a:r>
            <a:endParaRPr lang="en-US" altLang="ko-KR" sz="2000" u="sng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마할라노비스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거리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en-US" altLang="ko-KR" sz="2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Mahalanobis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Distance)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변수의 표준화와 더불어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변수 간의 상관성까지 동시에 고려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한 통계적 거리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코사인 유사도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(Cosine </a:t>
            </a:r>
            <a:r>
              <a:rPr lang="en-US" altLang="ko-KR" sz="2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Sililarity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두 벡터 간의 내적을 각 벡터의 크기로 나눈 값을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에서 뺀 값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en-US" altLang="ko-KR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-1</a:t>
            </a:r>
            <a:r>
              <a:rPr lang="ko-KR" altLang="en-US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부터 </a:t>
            </a:r>
            <a:r>
              <a:rPr lang="en-US" altLang="ko-KR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</a:t>
            </a:r>
            <a:r>
              <a:rPr lang="ko-KR" altLang="en-US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사이의 값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가짐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두 벡터가 같은 방향이면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1,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완전 반대 방향이면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-1</a:t>
            </a: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▼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자카드</a:t>
            </a:r>
            <a:r>
              <a:rPr lang="ko-KR" altLang="en-US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계수 </a:t>
            </a:r>
            <a:r>
              <a:rPr lang="en-US" altLang="ko-KR" sz="2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(Jaccard Coefficient)</a:t>
            </a: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주로 </a:t>
            </a:r>
            <a:r>
              <a:rPr lang="ko-KR" altLang="en-US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명목형 데이터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 사용되는 유사성 척도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두 집합의 합집합 원소 수 대비 교집합 원소 수의 비율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Ex) 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사과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딸기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vs (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사과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딸기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바나나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-&gt;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합집합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/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교집합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따라서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두 집합 사이의 </a:t>
            </a:r>
            <a:r>
              <a:rPr lang="ko-KR" altLang="en-US" sz="20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자카드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계수는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2/3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875ADEBD-3B73-B07C-7F5E-9D0348D184B2}"/>
              </a:ext>
            </a:extLst>
          </p:cNvPr>
          <p:cNvSpPr/>
          <p:nvPr/>
        </p:nvSpPr>
        <p:spPr>
          <a:xfrm>
            <a:off x="8668512" y="1239202"/>
            <a:ext cx="530352" cy="1837944"/>
          </a:xfrm>
          <a:prstGeom prst="righ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17845-D13D-D762-EDE1-0CA38713B8B4}"/>
              </a:ext>
            </a:extLst>
          </p:cNvPr>
          <p:cNvSpPr txBox="1"/>
          <p:nvPr/>
        </p:nvSpPr>
        <p:spPr>
          <a:xfrm>
            <a:off x="9298455" y="1927341"/>
            <a:ext cx="157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통계적 거리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485E03-24E2-725E-ABDF-8BBFB064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202" y="3144590"/>
            <a:ext cx="4274427" cy="230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7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51A3A-CAE9-DC64-3814-F957A9EF9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649AF42-CA48-97E8-3CF8-512603E168AD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0B49335-AF18-FC8F-C564-B53B0B8BEE8A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CEB267CE-D5E1-14AA-A754-896621811894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26CA325-BA46-F0E1-0FBF-E7B8DCC6F3C9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2. 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군집화의 핵심 원리 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– </a:t>
              </a:r>
              <a:r>
                <a:rPr lang="ko-KR" altLang="en-US" sz="2000" dirty="0" err="1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전처리</a:t>
              </a:r>
              <a:r>
                <a:rPr lang="ko-KR" altLang="en-US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과정</a:t>
              </a:r>
              <a:r>
                <a:rPr lang="en-US" altLang="ko-KR" sz="20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endParaRPr lang="ko-KR" altLang="en-US" sz="20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D320535E-8850-0673-2B2A-41E0B3F2C288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ED9D885-93D2-195D-B7CB-2CB2EE68EB96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441FE8-4F46-9398-87A5-6B01DA5F7205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930A606-7E93-CF02-B193-5422E965D3E2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E77C280-B8F4-E56E-CFAF-59A1144F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1180407"/>
            <a:ext cx="6477333" cy="2425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C946A2-FF2B-ADD8-92DF-A36EE0A3E412}"/>
              </a:ext>
            </a:extLst>
          </p:cNvPr>
          <p:cNvSpPr txBox="1"/>
          <p:nvPr/>
        </p:nvSpPr>
        <p:spPr>
          <a:xfrm>
            <a:off x="172085" y="845363"/>
            <a:ext cx="7791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데이터를 구성하고 있는 세 칼럼의 분포가 다음과 같다고 가정해보자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4FBF19-B2A1-B164-5795-2818EBEB9CF1}"/>
              </a:ext>
            </a:extLst>
          </p:cNvPr>
          <p:cNvSpPr txBox="1"/>
          <p:nvPr/>
        </p:nvSpPr>
        <p:spPr>
          <a:xfrm>
            <a:off x="6456507" y="2039376"/>
            <a:ext cx="6733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Frequency, Monetary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가 특정 범위에만 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</a:t>
            </a:r>
            <a:r>
              <a:rPr lang="ko-KR" altLang="en-US" sz="2000" u="sng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극단적으로 몰려 있음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ECBA7-C862-4306-BD45-111114D9DA9B}"/>
              </a:ext>
            </a:extLst>
          </p:cNvPr>
          <p:cNvSpPr txBox="1"/>
          <p:nvPr/>
        </p:nvSpPr>
        <p:spPr>
          <a:xfrm>
            <a:off x="146383" y="3613284"/>
            <a:ext cx="9155559" cy="15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이러한 왜곡된 데이터에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K-Means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를 적용하게 되면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…</a:t>
            </a:r>
          </a:p>
          <a:p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중심점이 </a:t>
            </a:r>
            <a:r>
              <a:rPr lang="ko-KR" altLang="en-US" sz="20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이상값에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이끌려가 변별력이 떨어지는 군집화가 수행됨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2.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군집 수를 늘려도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소수의 </a:t>
            </a:r>
            <a:r>
              <a:rPr lang="ko-KR" altLang="en-US" sz="20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이상값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데이터만으로 구성된 의미 없는 작은 군집들이 계속 분리됨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6C7F3-3DEE-717B-EEC1-191CBCD7DD89}"/>
              </a:ext>
            </a:extLst>
          </p:cNvPr>
          <p:cNvSpPr txBox="1"/>
          <p:nvPr/>
        </p:nvSpPr>
        <p:spPr>
          <a:xfrm>
            <a:off x="257219" y="5612527"/>
            <a:ext cx="10058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ko-KR" altLang="en-US" sz="2000" dirty="0">
                <a:solidFill>
                  <a:srgbClr val="00B05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스케일링</a:t>
            </a:r>
            <a:r>
              <a:rPr lang="en-US" altLang="ko-KR" sz="2000" dirty="0">
                <a:solidFill>
                  <a:srgbClr val="00B05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(Scaling), </a:t>
            </a:r>
            <a:r>
              <a:rPr lang="ko-KR" altLang="en-US" sz="2000" dirty="0">
                <a:solidFill>
                  <a:srgbClr val="00B05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로그 변환</a:t>
            </a:r>
            <a:r>
              <a:rPr lang="en-US" altLang="ko-KR" sz="2000" dirty="0">
                <a:solidFill>
                  <a:srgbClr val="00B05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(Log Transformation)</a:t>
            </a:r>
            <a:r>
              <a:rPr lang="ko-KR" altLang="en-US" sz="2000" dirty="0">
                <a:solidFill>
                  <a:srgbClr val="00B05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등의 데이터 전처리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를 통해 극복 가능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0950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1878</Words>
  <Application>Microsoft Office PowerPoint</Application>
  <PresentationFormat>와이드스크린</PresentationFormat>
  <Paragraphs>285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</vt:lpstr>
      <vt:lpstr>LG Smart UI SemiBold</vt:lpstr>
      <vt:lpstr>맑은 고딕</vt:lpstr>
      <vt:lpstr>LG Smart UI Bold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슬옹 박</cp:lastModifiedBy>
  <cp:revision>13</cp:revision>
  <dcterms:created xsi:type="dcterms:W3CDTF">2023-10-29T04:21:16Z</dcterms:created>
  <dcterms:modified xsi:type="dcterms:W3CDTF">2025-11-01T15:00:04Z</dcterms:modified>
</cp:coreProperties>
</file>